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478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84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  <dgm:t>
        <a:bodyPr/>
        <a:lstStyle/>
        <a:p>
          <a:endParaRPr lang="en-US"/>
        </a:p>
      </dgm:t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  <dgm:t>
        <a:bodyPr/>
        <a:lstStyle/>
        <a:p>
          <a:endParaRPr lang="en-US"/>
        </a:p>
      </dgm:t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  <dgm:t>
        <a:bodyPr/>
        <a:lstStyle/>
        <a:p>
          <a:endParaRPr lang="en-US"/>
        </a:p>
      </dgm:t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  <dgm:t>
        <a:bodyPr/>
        <a:lstStyle/>
        <a:p>
          <a:endParaRPr lang="en-US"/>
        </a:p>
      </dgm:t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/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/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/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  <dgm:t>
        <a:bodyPr/>
        <a:lstStyle/>
        <a:p>
          <a:endParaRPr lang="en-US"/>
        </a:p>
      </dgm:t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  <dgm:t>
        <a:bodyPr/>
        <a:lstStyle/>
        <a:p>
          <a:endParaRPr lang="en-US"/>
        </a:p>
      </dgm:t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  <dgm:t>
        <a:bodyPr/>
        <a:lstStyle/>
        <a:p>
          <a:endParaRPr lang="en-US"/>
        </a:p>
      </dgm:t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  <dgm:t>
        <a:bodyPr/>
        <a:lstStyle/>
        <a:p>
          <a:endParaRPr lang="en-US"/>
        </a:p>
      </dgm:t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38EF-6FF3-444C-9287-56E2962BC2C3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3695-6C02-41CE-805C-5228AAEB6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4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25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77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57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09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498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69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25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25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25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0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994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2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848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89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F9D03-2625-7F4C-9314-9E7977C02A99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9588" y="731838"/>
            <a:ext cx="6361112" cy="3579812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556125"/>
            <a:ext cx="5992812" cy="52181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47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81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3/6/2019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31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C208-35B6-434A-8DF6-41B2C0793FD9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9512" y="6356350"/>
            <a:ext cx="440635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930C-3AC3-4FE2-879A-F4E058EE69DF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3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76A0-DB57-4CB0-97B0-FFCC822151E7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3800" y="6468303"/>
            <a:ext cx="374374" cy="253172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440726" y="5847625"/>
            <a:ext cx="2210792" cy="1017450"/>
            <a:chOff x="3924507" y="2906308"/>
            <a:chExt cx="2947722" cy="1356600"/>
          </a:xfrm>
        </p:grpSpPr>
        <p:pic>
          <p:nvPicPr>
            <p:cNvPr id="8" name="Picture 7" descr="Home Page - &lt;strong&gt;Collaborative&lt;/strong&gt; Practice Solutions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575"/>
            <a:stretch/>
          </p:blipFill>
          <p:spPr>
            <a:xfrm>
              <a:off x="3924507" y="2906308"/>
              <a:ext cx="2947722" cy="13566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968249" y="3342773"/>
              <a:ext cx="860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Arial Black" panose="020B0A04020102020204" pitchFamily="34" charset="0"/>
                </a:rPr>
                <a:t>LARC</a:t>
              </a:r>
              <a:endPara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46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CCC8-B335-40AE-9618-4851915EB73B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16F-CD2D-46D3-917F-B1586C5584CB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60426" y="6356350"/>
            <a:ext cx="659296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CA50-5898-4B3D-B773-FA7AD56F18E6}" type="datetime1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4CE7-6C87-42B6-8C51-2EF68F9800EC}" type="datetime1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4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BBA2-13F3-4398-8938-7AD31CBDD7AC}" type="datetime1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9329-61F3-4CF8-BDB7-5F871DF7428B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AB31-AA2B-4C31-8407-FE1871F79B76}" type="datetime1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7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9DE6-5BD5-46C4-8038-150C3BD691A0}" type="datetime1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201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838200" y="5746570"/>
            <a:ext cx="2210792" cy="1017450"/>
            <a:chOff x="3924507" y="2906308"/>
            <a:chExt cx="2947722" cy="1356600"/>
          </a:xfrm>
        </p:grpSpPr>
        <p:pic>
          <p:nvPicPr>
            <p:cNvPr id="8" name="Picture 7" descr="Home Page - &lt;strong&gt;Collaborative&lt;/strong&gt; Practice Solutions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575"/>
            <a:stretch/>
          </p:blipFill>
          <p:spPr>
            <a:xfrm>
              <a:off x="3924507" y="2906308"/>
              <a:ext cx="2947722" cy="13566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968249" y="3342773"/>
              <a:ext cx="860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Arial Black" panose="020B0A04020102020204" pitchFamily="34" charset="0"/>
                </a:rPr>
                <a:t>LARC</a:t>
              </a:r>
              <a:endPara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10" name="Picture 9" descr="PEPFAR_logo_500x595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59196" y="5752604"/>
            <a:ext cx="944406" cy="101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1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209800" y="1538289"/>
            <a:ext cx="7772400" cy="19272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Site </a:t>
            </a:r>
            <a:r>
              <a:rPr lang="en-US" altLang="en-US" dirty="0">
                <a:solidFill>
                  <a:schemeClr val="accent2"/>
                </a:solidFill>
              </a:rPr>
              <a:t>(e.g., LARC Embakasi)</a:t>
            </a:r>
            <a:br>
              <a:rPr lang="en-US" altLang="en-US" dirty="0">
                <a:solidFill>
                  <a:schemeClr val="accent2"/>
                </a:solidFill>
              </a:rPr>
            </a:br>
            <a:endParaRPr lang="en-US" altLang="en-US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043113" y="3438525"/>
            <a:ext cx="81661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[Identify which Viral Load Cascade component your project addresses</a:t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en-US" altLang="en-US" sz="2800" dirty="0">
                <a:solidFill>
                  <a:schemeClr val="accent2"/>
                </a:solidFill>
              </a:rPr>
              <a:t>(e.g. Demand Creation)] </a:t>
            </a:r>
            <a:r>
              <a:rPr lang="en-US" altLang="en-US" sz="2800" dirty="0">
                <a:solidFill>
                  <a:schemeClr val="accent3"/>
                </a:solidFill>
              </a:rPr>
              <a:t/>
            </a:r>
            <a:br>
              <a:rPr lang="en-US" altLang="en-US" sz="2800" dirty="0">
                <a:solidFill>
                  <a:schemeClr val="accent3"/>
                </a:solidFill>
              </a:rPr>
            </a:br>
            <a:endParaRPr lang="en-US" altLang="en-US" sz="31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75212" y="5191126"/>
            <a:ext cx="2241576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Speaker Name, Title,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 Organization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Date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44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>
            <a:spLocks/>
          </p:cNvSpPr>
          <p:nvPr/>
        </p:nvSpPr>
        <p:spPr bwMode="blackWhite">
          <a:xfrm>
            <a:off x="3635375" y="412636"/>
            <a:ext cx="1735138" cy="1058862"/>
          </a:xfrm>
          <a:custGeom>
            <a:avLst/>
            <a:gdLst>
              <a:gd name="T0" fmla="*/ 959 w 1093"/>
              <a:gd name="T1" fmla="*/ 0 h 667"/>
              <a:gd name="T2" fmla="*/ 0 w 1093"/>
              <a:gd name="T3" fmla="*/ 0 h 667"/>
              <a:gd name="T4" fmla="*/ 133 w 1093"/>
              <a:gd name="T5" fmla="*/ 333 h 667"/>
              <a:gd name="T6" fmla="*/ 0 w 1093"/>
              <a:gd name="T7" fmla="*/ 666 h 667"/>
              <a:gd name="T8" fmla="*/ 959 w 1093"/>
              <a:gd name="T9" fmla="*/ 666 h 667"/>
              <a:gd name="T10" fmla="*/ 1092 w 1093"/>
              <a:gd name="T11" fmla="*/ 333 h 667"/>
              <a:gd name="T12" fmla="*/ 959 w 1093"/>
              <a:gd name="T13" fmla="*/ 0 h 6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93"/>
              <a:gd name="T22" fmla="*/ 0 h 667"/>
              <a:gd name="T23" fmla="*/ 1093 w 1093"/>
              <a:gd name="T24" fmla="*/ 667 h 6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93" h="667">
                <a:moveTo>
                  <a:pt x="959" y="0"/>
                </a:moveTo>
                <a:lnTo>
                  <a:pt x="0" y="0"/>
                </a:lnTo>
                <a:lnTo>
                  <a:pt x="133" y="333"/>
                </a:lnTo>
                <a:lnTo>
                  <a:pt x="0" y="666"/>
                </a:lnTo>
                <a:lnTo>
                  <a:pt x="959" y="666"/>
                </a:lnTo>
                <a:lnTo>
                  <a:pt x="1092" y="333"/>
                </a:lnTo>
                <a:lnTo>
                  <a:pt x="959" y="0"/>
                </a:lnTo>
              </a:path>
            </a:pathLst>
          </a:custGeom>
          <a:solidFill>
            <a:srgbClr val="4E94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10</a:t>
            </a:fld>
            <a:endParaRPr lang="en-US" sz="800">
              <a:solidFill>
                <a:srgbClr val="969696"/>
              </a:solidFill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1700212" y="412636"/>
            <a:ext cx="8967788" cy="1058862"/>
            <a:chOff x="45" y="778"/>
            <a:chExt cx="5649" cy="667"/>
          </a:xfrm>
        </p:grpSpPr>
        <p:sp>
          <p:nvSpPr>
            <p:cNvPr id="27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Gap (Problem Statement):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15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"/>
          <p:cNvSpPr>
            <a:spLocks/>
          </p:cNvSpPr>
          <p:nvPr/>
        </p:nvSpPr>
        <p:spPr bwMode="blackWhite">
          <a:xfrm>
            <a:off x="3635375" y="412636"/>
            <a:ext cx="1735138" cy="1058862"/>
          </a:xfrm>
          <a:custGeom>
            <a:avLst/>
            <a:gdLst>
              <a:gd name="T0" fmla="*/ 959 w 1093"/>
              <a:gd name="T1" fmla="*/ 0 h 667"/>
              <a:gd name="T2" fmla="*/ 0 w 1093"/>
              <a:gd name="T3" fmla="*/ 0 h 667"/>
              <a:gd name="T4" fmla="*/ 133 w 1093"/>
              <a:gd name="T5" fmla="*/ 333 h 667"/>
              <a:gd name="T6" fmla="*/ 0 w 1093"/>
              <a:gd name="T7" fmla="*/ 666 h 667"/>
              <a:gd name="T8" fmla="*/ 959 w 1093"/>
              <a:gd name="T9" fmla="*/ 666 h 667"/>
              <a:gd name="T10" fmla="*/ 1092 w 1093"/>
              <a:gd name="T11" fmla="*/ 333 h 667"/>
              <a:gd name="T12" fmla="*/ 959 w 1093"/>
              <a:gd name="T13" fmla="*/ 0 h 66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93"/>
              <a:gd name="T22" fmla="*/ 0 h 667"/>
              <a:gd name="T23" fmla="*/ 1093 w 1093"/>
              <a:gd name="T24" fmla="*/ 667 h 66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93" h="667">
                <a:moveTo>
                  <a:pt x="959" y="0"/>
                </a:moveTo>
                <a:lnTo>
                  <a:pt x="0" y="0"/>
                </a:lnTo>
                <a:lnTo>
                  <a:pt x="133" y="333"/>
                </a:lnTo>
                <a:lnTo>
                  <a:pt x="0" y="666"/>
                </a:lnTo>
                <a:lnTo>
                  <a:pt x="959" y="666"/>
                </a:lnTo>
                <a:lnTo>
                  <a:pt x="1092" y="333"/>
                </a:lnTo>
                <a:lnTo>
                  <a:pt x="959" y="0"/>
                </a:lnTo>
              </a:path>
            </a:pathLst>
          </a:custGeom>
          <a:solidFill>
            <a:srgbClr val="4E94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11</a:t>
            </a:fld>
            <a:endParaRPr lang="en-US" sz="800">
              <a:solidFill>
                <a:srgbClr val="969696"/>
              </a:solidFill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1700212" y="412636"/>
            <a:ext cx="8967788" cy="1058862"/>
            <a:chOff x="45" y="778"/>
            <a:chExt cx="5649" cy="667"/>
          </a:xfrm>
        </p:grpSpPr>
        <p:sp>
          <p:nvSpPr>
            <p:cNvPr id="27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Voice of Customer (VOC)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Who is your customer? (patients, health care workers) Did you select the right customer for your identified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Tool used to collect the VOC (survey, focus group)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Collection Process (# surveyed, method surveyed)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Results (Display)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What did you learn? How did you apply what you learned in your intervention?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611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12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Selected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Numerator/Denominator</a:t>
            </a:r>
          </a:p>
          <a:p>
            <a:r>
              <a:rPr lang="en-US" dirty="0"/>
              <a:t>Baseline Data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percentage/number</a:t>
            </a:r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1700212" y="306980"/>
            <a:ext cx="8967788" cy="1058862"/>
            <a:chOff x="45" y="778"/>
            <a:chExt cx="5649" cy="667"/>
          </a:xfrm>
        </p:grpSpPr>
        <p:sp>
          <p:nvSpPr>
            <p:cNvPr id="20" name="Freeform 3"/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4"/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6"/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4" name="Freeform 7"/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6" name="Freeform 9"/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10"/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12"/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928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13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Collection Process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Tool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List or insert picture (if available) of any </a:t>
            </a:r>
            <a:r>
              <a:rPr lang="en-US" u="sng" dirty="0">
                <a:solidFill>
                  <a:schemeClr val="accent2"/>
                </a:solidFill>
              </a:rPr>
              <a:t>data collection tool</a:t>
            </a:r>
            <a:r>
              <a:rPr lang="en-US" dirty="0">
                <a:solidFill>
                  <a:schemeClr val="accent2"/>
                </a:solidFill>
              </a:rPr>
              <a:t> that was used for your project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Plan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many data points for baseline?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Timeframe of data collection. How frequently did you collect your data? – baseline &amp; project data?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Analysis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did you interpret your data?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What did you learn about the magnitude of the problem?</a:t>
            </a:r>
          </a:p>
          <a:p>
            <a:pPr lvl="1"/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F7244A7-6DFE-0C4D-8159-6EC7DF0A3C48}"/>
              </a:ext>
            </a:extLst>
          </p:cNvPr>
          <p:cNvGrpSpPr>
            <a:grpSpLocks/>
          </p:cNvGrpSpPr>
          <p:nvPr/>
        </p:nvGrpSpPr>
        <p:grpSpPr bwMode="auto">
          <a:xfrm>
            <a:off x="1700212" y="379836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25AD3192-D49F-CF48-850A-6DBC7359EB4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718224A1-71DC-A64A-A5EB-6AD03D864D0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6B9BBE9C-359E-5A40-847D-1E62FE1C79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2820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3E6F924F-DBA2-0148-AB5A-A384EC1E424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2BE5A66-4B17-D647-B2BF-CDCA91A844F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1A191079-7590-E848-96F3-4FA33863736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2793D7B7-1555-024F-A121-EAC57014150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98BE9923-0575-8F4A-BE1D-81109041D04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83D8169-A0F3-C84E-97E2-767D3B53B61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2AAB778C-CBC2-3D4A-B524-049BEC7F5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130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14</a:t>
            </a:fld>
            <a:endParaRPr lang="en-US" sz="800">
              <a:solidFill>
                <a:srgbClr val="969696"/>
              </a:solidFill>
            </a:endParaRPr>
          </a:p>
        </p:txBody>
      </p:sp>
      <p:grpSp>
        <p:nvGrpSpPr>
          <p:cNvPr id="52" name="Group 2">
            <a:extLst>
              <a:ext uri="{FF2B5EF4-FFF2-40B4-BE49-F238E27FC236}">
                <a16:creationId xmlns:a16="http://schemas.microsoft.com/office/drawing/2014/main" id="{0A5F1768-90F9-9443-A4E5-BD363201D0A1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68394"/>
            <a:ext cx="8967788" cy="1058862"/>
            <a:chOff x="45" y="778"/>
            <a:chExt cx="5649" cy="667"/>
          </a:xfrm>
        </p:grpSpPr>
        <p:sp>
          <p:nvSpPr>
            <p:cNvPr id="53" name="Freeform 3">
              <a:extLst>
                <a:ext uri="{FF2B5EF4-FFF2-40B4-BE49-F238E27FC236}">
                  <a16:creationId xmlns:a16="http://schemas.microsoft.com/office/drawing/2014/main" id="{C08C80C1-ADA9-0C4A-B225-C9B0B871C0C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4">
              <a:extLst>
                <a:ext uri="{FF2B5EF4-FFF2-40B4-BE49-F238E27FC236}">
                  <a16:creationId xmlns:a16="http://schemas.microsoft.com/office/drawing/2014/main" id="{54D72D19-50E2-C84F-AE72-349199C0FC9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E67159CF-9374-BC4D-8D22-9FF28960E2F8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Rectangle 6">
              <a:extLst>
                <a:ext uri="{FF2B5EF4-FFF2-40B4-BE49-F238E27FC236}">
                  <a16:creationId xmlns:a16="http://schemas.microsoft.com/office/drawing/2014/main" id="{484BE28F-E118-1340-90EC-ED171FD8817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57" name="Freeform 7">
              <a:extLst>
                <a:ext uri="{FF2B5EF4-FFF2-40B4-BE49-F238E27FC236}">
                  <a16:creationId xmlns:a16="http://schemas.microsoft.com/office/drawing/2014/main" id="{C1EC0016-EA78-654F-9D72-A5ACF493D87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Rectangle 8">
              <a:extLst>
                <a:ext uri="{FF2B5EF4-FFF2-40B4-BE49-F238E27FC236}">
                  <a16:creationId xmlns:a16="http://schemas.microsoft.com/office/drawing/2014/main" id="{625A7684-E131-5644-AB9E-6BDA9D9C14F0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59" name="Freeform 9">
              <a:extLst>
                <a:ext uri="{FF2B5EF4-FFF2-40B4-BE49-F238E27FC236}">
                  <a16:creationId xmlns:a16="http://schemas.microsoft.com/office/drawing/2014/main" id="{AB1AFF2C-ABCD-6540-8133-C78322EC3E9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10">
              <a:extLst>
                <a:ext uri="{FF2B5EF4-FFF2-40B4-BE49-F238E27FC236}">
                  <a16:creationId xmlns:a16="http://schemas.microsoft.com/office/drawing/2014/main" id="{91E687CC-52DF-964E-B728-8D8B93178E6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F267D102-8ABC-7C4C-91BC-93E1A08496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12">
              <a:extLst>
                <a:ext uri="{FF2B5EF4-FFF2-40B4-BE49-F238E27FC236}">
                  <a16:creationId xmlns:a16="http://schemas.microsoft.com/office/drawing/2014/main" id="{472C8FE3-EFFE-B74B-B578-5C97AE425609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EAA69C8-96DE-7447-84D6-0C1A0B6F2811}"/>
              </a:ext>
            </a:extLst>
          </p:cNvPr>
          <p:cNvCxnSpPr/>
          <p:nvPr/>
        </p:nvCxnSpPr>
        <p:spPr>
          <a:xfrm flipV="1">
            <a:off x="3347244" y="3528509"/>
            <a:ext cx="4575810" cy="2349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9A378D0-BC27-964D-90C4-3A5201809D89}"/>
              </a:ext>
            </a:extLst>
          </p:cNvPr>
          <p:cNvCxnSpPr/>
          <p:nvPr/>
        </p:nvCxnSpPr>
        <p:spPr>
          <a:xfrm>
            <a:off x="3465989" y="2634428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7A294B-8376-944B-86B6-AECC2524D969}"/>
              </a:ext>
            </a:extLst>
          </p:cNvPr>
          <p:cNvCxnSpPr/>
          <p:nvPr/>
        </p:nvCxnSpPr>
        <p:spPr>
          <a:xfrm>
            <a:off x="4723924" y="2610933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88E8323-FD6D-8C48-95E8-D84EC0F26CAF}"/>
              </a:ext>
            </a:extLst>
          </p:cNvPr>
          <p:cNvCxnSpPr/>
          <p:nvPr/>
        </p:nvCxnSpPr>
        <p:spPr>
          <a:xfrm>
            <a:off x="6323489" y="2614743"/>
            <a:ext cx="914400" cy="9144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FEFCEE3-2AEC-AF4B-9BE2-7E824798E4E6}"/>
              </a:ext>
            </a:extLst>
          </p:cNvPr>
          <p:cNvCxnSpPr/>
          <p:nvPr/>
        </p:nvCxnSpPr>
        <p:spPr>
          <a:xfrm flipV="1">
            <a:off x="3580290" y="3524064"/>
            <a:ext cx="1144905" cy="11474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D63F318-C6DF-AC4F-BC25-7F6EB0569D14}"/>
              </a:ext>
            </a:extLst>
          </p:cNvPr>
          <p:cNvCxnSpPr/>
          <p:nvPr/>
        </p:nvCxnSpPr>
        <p:spPr>
          <a:xfrm flipV="1">
            <a:off x="5177950" y="3491044"/>
            <a:ext cx="1144905" cy="11449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D11BF0A-676D-0B45-A1CD-DBBA533B9AD5}"/>
              </a:ext>
            </a:extLst>
          </p:cNvPr>
          <p:cNvCxnSpPr/>
          <p:nvPr/>
        </p:nvCxnSpPr>
        <p:spPr>
          <a:xfrm flipV="1">
            <a:off x="6552090" y="3529144"/>
            <a:ext cx="913765" cy="11449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1">
            <a:extLst>
              <a:ext uri="{FF2B5EF4-FFF2-40B4-BE49-F238E27FC236}">
                <a16:creationId xmlns:a16="http://schemas.microsoft.com/office/drawing/2014/main" id="{F9883A86-A851-EE48-AB44-1F6D7AEA2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9502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6B368662-BCAC-D24C-9801-864B7FCDA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770077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anose="020B0604020202020204" pitchFamily="34" charset="0"/>
              </a:rPr>
              <a:t/>
            </a:r>
            <a:br>
              <a:rPr lang="en-US" altLang="en-US">
                <a:latin typeface="Arial" panose="020B0604020202020204" pitchFamily="34" charset="0"/>
              </a:rPr>
            </a:br>
            <a:endParaRPr lang="en-US" altLang="en-U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" name="Rectangle 24">
            <a:extLst>
              <a:ext uri="{FF2B5EF4-FFF2-40B4-BE49-F238E27FC236}">
                <a16:creationId xmlns:a16="http://schemas.microsoft.com/office/drawing/2014/main" id="{0495CEEB-99FD-7E4E-9A4A-B7474E379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5" y="-208204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" name="Text Box 13">
            <a:extLst>
              <a:ext uri="{FF2B5EF4-FFF2-40B4-BE49-F238E27FC236}">
                <a16:creationId xmlns:a16="http://schemas.microsoft.com/office/drawing/2014/main" id="{E476DB31-2478-0E4A-979C-442CCF906636}"/>
              </a:ext>
            </a:extLst>
          </p:cNvPr>
          <p:cNvSpPr txBox="1"/>
          <p:nvPr/>
        </p:nvSpPr>
        <p:spPr>
          <a:xfrm>
            <a:off x="5662930" y="1904813"/>
            <a:ext cx="1145540" cy="68707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Materials / Supplies 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6FDE60EE-3D55-DE42-B917-2C847DC2874B}"/>
              </a:ext>
            </a:extLst>
          </p:cNvPr>
          <p:cNvSpPr txBox="1"/>
          <p:nvPr/>
        </p:nvSpPr>
        <p:spPr>
          <a:xfrm>
            <a:off x="7923054" y="3261048"/>
            <a:ext cx="93726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C85A6DF5-0752-7B47-A264-B52C2C8AA32E}"/>
              </a:ext>
            </a:extLst>
          </p:cNvPr>
          <p:cNvSpPr txBox="1"/>
          <p:nvPr/>
        </p:nvSpPr>
        <p:spPr>
          <a:xfrm>
            <a:off x="4275138" y="2228981"/>
            <a:ext cx="91948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11">
            <a:extLst>
              <a:ext uri="{FF2B5EF4-FFF2-40B4-BE49-F238E27FC236}">
                <a16:creationId xmlns:a16="http://schemas.microsoft.com/office/drawing/2014/main" id="{50A8D53E-E6BB-8844-9F8C-F9AF74DAA951}"/>
              </a:ext>
            </a:extLst>
          </p:cNvPr>
          <p:cNvSpPr txBox="1"/>
          <p:nvPr/>
        </p:nvSpPr>
        <p:spPr>
          <a:xfrm>
            <a:off x="3098801" y="2245809"/>
            <a:ext cx="802005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BF44BB3F-34AA-9045-A56C-F8ED7E59101A}"/>
              </a:ext>
            </a:extLst>
          </p:cNvPr>
          <p:cNvSpPr txBox="1"/>
          <p:nvPr/>
        </p:nvSpPr>
        <p:spPr>
          <a:xfrm>
            <a:off x="2809399" y="4708974"/>
            <a:ext cx="131318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AFDCE1BF-7594-8D42-8829-457D2A9EB063}"/>
              </a:ext>
            </a:extLst>
          </p:cNvPr>
          <p:cNvSpPr txBox="1"/>
          <p:nvPr/>
        </p:nvSpPr>
        <p:spPr>
          <a:xfrm>
            <a:off x="4597242" y="4667649"/>
            <a:ext cx="1090930" cy="68326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Policy / 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95411C31-F54F-7A4A-8EE1-9F95FC704E52}"/>
              </a:ext>
            </a:extLst>
          </p:cNvPr>
          <p:cNvSpPr txBox="1"/>
          <p:nvPr/>
        </p:nvSpPr>
        <p:spPr>
          <a:xfrm>
            <a:off x="6093619" y="4730372"/>
            <a:ext cx="1144270" cy="346075"/>
          </a:xfrm>
          <a:prstGeom prst="rect">
            <a:avLst/>
          </a:prstGeom>
          <a:noFill/>
          <a:ln w="3810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  <a:endParaRPr lang="en-US" sz="12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DF47D5-F632-6440-924D-876997D03EF1}"/>
              </a:ext>
            </a:extLst>
          </p:cNvPr>
          <p:cNvSpPr txBox="1"/>
          <p:nvPr/>
        </p:nvSpPr>
        <p:spPr>
          <a:xfrm>
            <a:off x="1942483" y="5636912"/>
            <a:ext cx="7819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Root cause -  insert picture/diagram of your fishbone diagram or other tool used. </a:t>
            </a:r>
          </a:p>
          <a:p>
            <a:r>
              <a:rPr lang="en-US" dirty="0">
                <a:solidFill>
                  <a:schemeClr val="accent2"/>
                </a:solidFill>
              </a:rPr>
              <a:t>Circle your root cause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49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99187" y="934642"/>
            <a:ext cx="6182915" cy="77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3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78595" name="Rectangle 3"/>
          <p:cNvSpPr>
            <a:spLocks noChangeArrowheads="1"/>
          </p:cNvSpPr>
          <p:nvPr/>
        </p:nvSpPr>
        <p:spPr bwMode="auto">
          <a:xfrm>
            <a:off x="1759744" y="1345019"/>
            <a:ext cx="8820150" cy="49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 anchor="ctr"/>
          <a:lstStyle/>
          <a:p>
            <a:pPr eaLnBrk="0" hangingPunct="0">
              <a:defRPr/>
            </a:pP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IMPACT / EFFORT GRID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Tool for Prioritizing Opportunities</a:t>
            </a:r>
            <a:endParaRPr lang="en-US" sz="2100" b="1" dirty="0">
              <a:latin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857877" y="5531008"/>
            <a:ext cx="148828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EFFORT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135041" y="5310188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Easy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181850" y="5325549"/>
            <a:ext cx="1638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Difficult to Do</a:t>
            </a:r>
            <a:endParaRPr lang="en-US" altLang="en-US" b="1" dirty="0">
              <a:latin typeface="Times New Roman" charset="0"/>
            </a:endParaRPr>
          </a:p>
        </p:txBody>
      </p:sp>
      <p:grpSp>
        <p:nvGrpSpPr>
          <p:cNvPr id="3079" name="Group 17"/>
          <p:cNvGrpSpPr>
            <a:grpSpLocks/>
          </p:cNvGrpSpPr>
          <p:nvPr/>
        </p:nvGrpSpPr>
        <p:grpSpPr bwMode="auto">
          <a:xfrm>
            <a:off x="4135042" y="1784111"/>
            <a:ext cx="4685109" cy="3515363"/>
            <a:chOff x="1233" y="829"/>
            <a:chExt cx="3664" cy="2824"/>
          </a:xfrm>
        </p:grpSpPr>
        <p:sp>
          <p:nvSpPr>
            <p:cNvPr id="3087" name="Rectangle 7"/>
            <p:cNvSpPr>
              <a:spLocks noChangeArrowheads="1"/>
            </p:cNvSpPr>
            <p:nvPr/>
          </p:nvSpPr>
          <p:spPr bwMode="auto">
            <a:xfrm>
              <a:off x="1233" y="829"/>
              <a:ext cx="3664" cy="281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3088" name="Line 8"/>
            <p:cNvSpPr>
              <a:spLocks noChangeShapeType="1"/>
            </p:cNvSpPr>
            <p:nvPr/>
          </p:nvSpPr>
          <p:spPr bwMode="auto">
            <a:xfrm>
              <a:off x="3072" y="834"/>
              <a:ext cx="0" cy="28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89" name="Line 9"/>
            <p:cNvSpPr>
              <a:spLocks noChangeShapeType="1"/>
            </p:cNvSpPr>
            <p:nvPr/>
          </p:nvSpPr>
          <p:spPr bwMode="auto">
            <a:xfrm flipV="1">
              <a:off x="1233" y="2273"/>
              <a:ext cx="36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6706793" y="1989536"/>
            <a:ext cx="169306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Projects - Detailed planning and work</a:t>
            </a:r>
          </a:p>
        </p:txBody>
      </p:sp>
      <p:sp>
        <p:nvSpPr>
          <p:cNvPr id="3081" name="Text Box 11"/>
          <p:cNvSpPr txBox="1">
            <a:spLocks noChangeArrowheads="1"/>
          </p:cNvSpPr>
          <p:nvPr/>
        </p:nvSpPr>
        <p:spPr bwMode="auto">
          <a:xfrm>
            <a:off x="4540151" y="2451855"/>
            <a:ext cx="131959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6838950" y="3973117"/>
            <a:ext cx="14287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Maybe some day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4540152" y="3899979"/>
            <a:ext cx="1524043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 if Impactful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 rot="-5400000">
            <a:off x="2856785" y="2299189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Major 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 rot="-5400000">
            <a:off x="2856786" y="4083340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Minor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3086" name="Text Box 16"/>
          <p:cNvSpPr txBox="1">
            <a:spLocks noChangeArrowheads="1"/>
          </p:cNvSpPr>
          <p:nvPr/>
        </p:nvSpPr>
        <p:spPr bwMode="auto">
          <a:xfrm rot="-5388024">
            <a:off x="2434621" y="3330194"/>
            <a:ext cx="119699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IMPACT</a:t>
            </a:r>
            <a:endParaRPr lang="en-US" altLang="en-US" sz="2100" b="1" dirty="0">
              <a:latin typeface="Times New Roman" charset="0"/>
            </a:endParaRPr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9A3BCB15-B020-FD4C-9A5C-EE4CCAB1E6F6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C6AA093D-D2A7-4949-99F1-94D8EED0EAE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D911B7BE-00E9-C447-8DEF-B0ED90613B6A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5FFCDA1B-C248-9045-A178-A21865B2588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73683B28-9E6B-744A-9C35-CF38A754531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CFE20ED0-214D-B643-8BC9-2782FEF54C14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B20C959D-E27A-2149-8603-B3BF8783D6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58A135AE-5EE5-D841-9300-BC39E4348CF1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E1B9634A-C708-CE4E-8270-B67F77A252C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501C067A-EA86-5E42-A3CA-C2D5CF162246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73B32997-56E7-AE42-9F6D-E52231D9E3E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19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16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Do Its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Include lists and/or photos of Just Do Its completed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536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17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88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18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6556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19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Visual Management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Photos of Visual Management Changes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043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Country Team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List the members of the team &amp; team member roles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Include photo of  LARC 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49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20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#1)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graphicFrame>
        <p:nvGraphicFramePr>
          <p:cNvPr id="52" name="Content Placeholder 3">
            <a:extLst>
              <a:ext uri="{FF2B5EF4-FFF2-40B4-BE49-F238E27FC236}">
                <a16:creationId xmlns:a16="http://schemas.microsoft.com/office/drawing/2014/main" id="{6CEEB813-CED1-6C44-89DD-737CF51676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EC716D1-DBC8-7749-A2FF-C34A513B8715}"/>
              </a:ext>
            </a:extLst>
          </p:cNvPr>
          <p:cNvSpPr txBox="1"/>
          <p:nvPr/>
        </p:nvSpPr>
        <p:spPr>
          <a:xfrm>
            <a:off x="2288840" y="5843209"/>
            <a:ext cx="697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4218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21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#2)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graphicFrame>
        <p:nvGraphicFramePr>
          <p:cNvPr id="52" name="Content Placeholder 3">
            <a:extLst>
              <a:ext uri="{FF2B5EF4-FFF2-40B4-BE49-F238E27FC236}">
                <a16:creationId xmlns:a16="http://schemas.microsoft.com/office/drawing/2014/main" id="{6CEEB813-CED1-6C44-89DD-737CF51676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B874460-C890-A24B-83E0-515119E66EAD}"/>
              </a:ext>
            </a:extLst>
          </p:cNvPr>
          <p:cNvSpPr txBox="1"/>
          <p:nvPr/>
        </p:nvSpPr>
        <p:spPr>
          <a:xfrm>
            <a:off x="2288840" y="5795682"/>
            <a:ext cx="697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6301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22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Intervention – ‘After State’ Process Map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What did you do to solve your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an overview of your intervention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New Process [May use boxes, draw, or use sticky notes (must be able to read)]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3233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23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Intervention – ‘Before’ State Process Map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Compare the problem area in the ’Before State’ process map to the updated ‘After State’ process map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7599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24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Intervention – Standard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Package your intervention so you could spread it to other units or sites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Show SOP or Job Aid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Describe Training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407269A8-6912-C142-97FF-84E9AA5C437E}"/>
              </a:ext>
            </a:extLst>
          </p:cNvPr>
          <p:cNvGrpSpPr>
            <a:grpSpLocks/>
          </p:cNvGrpSpPr>
          <p:nvPr/>
        </p:nvGrpSpPr>
        <p:grpSpPr bwMode="auto">
          <a:xfrm>
            <a:off x="1612106" y="334388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1EB723E3-A71E-3D49-BCD1-D3F70AF280F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618CCABF-F936-E44F-AC52-21973A5B937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90F13F8-7EF3-C94F-8905-FC8CC0A1BCCB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009B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9A2B525B-100A-9341-B747-134D849D26B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52BAC17-FDC2-F24D-9C8E-CF2FB82E420E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27CE5B70-5DF5-D745-9930-A8BE609C41B7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D86E39C-BA9F-E34E-AEA0-600C7CC2B88A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13A3E5A6-F220-7444-8B7A-3F7A10D649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9A9FD44-0F7A-954B-8E95-58F2A7137A8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E7D4C8F8-CCD5-FA4C-A10A-3A2768FCD62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221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097" name="Slide Number Placeholder 2"/>
          <p:cNvSpPr txBox="1">
            <a:spLocks noGrp="1"/>
          </p:cNvSpPr>
          <p:nvPr/>
        </p:nvSpPr>
        <p:spPr bwMode="auto">
          <a:xfrm>
            <a:off x="1524000" y="6629401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fld id="{5C39EDCB-2485-4753-9764-F4D4C9278DB6}" type="slidenum">
              <a:rPr lang="en-US" sz="800">
                <a:solidFill>
                  <a:srgbClr val="969696"/>
                </a:solidFill>
              </a:rPr>
              <a:pPr>
                <a:lnSpc>
                  <a:spcPct val="90000"/>
                </a:lnSpc>
              </a:pPr>
              <a:t>25</a:t>
            </a:fld>
            <a:endParaRPr lang="en-US" sz="800">
              <a:solidFill>
                <a:srgbClr val="96969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Display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your run chart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Annotate your run chart, showing the different PDSAs / Tests of Change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7" name="Group 2">
            <a:extLst>
              <a:ext uri="{FF2B5EF4-FFF2-40B4-BE49-F238E27FC236}">
                <a16:creationId xmlns:a16="http://schemas.microsoft.com/office/drawing/2014/main" id="{5F7244A7-6DFE-0C4D-8159-6EC7DF0A3C48}"/>
              </a:ext>
            </a:extLst>
          </p:cNvPr>
          <p:cNvGrpSpPr>
            <a:grpSpLocks/>
          </p:cNvGrpSpPr>
          <p:nvPr/>
        </p:nvGrpSpPr>
        <p:grpSpPr bwMode="auto">
          <a:xfrm>
            <a:off x="1700212" y="379836"/>
            <a:ext cx="8967788" cy="1058862"/>
            <a:chOff x="45" y="778"/>
            <a:chExt cx="5649" cy="667"/>
          </a:xfrm>
        </p:grpSpPr>
        <p:sp>
          <p:nvSpPr>
            <p:cNvPr id="42" name="Freeform 3">
              <a:extLst>
                <a:ext uri="{FF2B5EF4-FFF2-40B4-BE49-F238E27FC236}">
                  <a16:creationId xmlns:a16="http://schemas.microsoft.com/office/drawing/2014/main" id="{25AD3192-D49F-CF48-850A-6DBC7359EB49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5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">
              <a:extLst>
                <a:ext uri="{FF2B5EF4-FFF2-40B4-BE49-F238E27FC236}">
                  <a16:creationId xmlns:a16="http://schemas.microsoft.com/office/drawing/2014/main" id="{718224A1-71DC-A64A-A5EB-6AD03D864D0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61" y="1013"/>
              <a:ext cx="4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Define</a:t>
              </a:r>
            </a:p>
          </p:txBody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6B9BBE9C-359E-5A40-847D-1E62FE1C7952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17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3E6F924F-DBA2-0148-AB5A-A384EC1E424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473" y="1032"/>
              <a:ext cx="64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Measure</a:t>
              </a:r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A2BE5A66-4B17-D647-B2BF-CDCA91A844F0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2358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">
              <a:extLst>
                <a:ext uri="{FF2B5EF4-FFF2-40B4-BE49-F238E27FC236}">
                  <a16:creationId xmlns:a16="http://schemas.microsoft.com/office/drawing/2014/main" id="{1A191079-7590-E848-96F3-4FA33863736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655" y="1032"/>
              <a:ext cx="6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Analyze</a:t>
              </a: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2793D7B7-1555-024F-A121-EAC57014150F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506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98BE9923-0575-8F4A-BE1D-81109041D04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3795" y="1032"/>
              <a:ext cx="6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Improve</a:t>
              </a:r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E83D8169-A0F3-C84E-97E2-767D3B53B615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601" y="778"/>
              <a:ext cx="1093" cy="667"/>
            </a:xfrm>
            <a:custGeom>
              <a:avLst/>
              <a:gdLst>
                <a:gd name="T0" fmla="*/ 959 w 1093"/>
                <a:gd name="T1" fmla="*/ 0 h 667"/>
                <a:gd name="T2" fmla="*/ 0 w 1093"/>
                <a:gd name="T3" fmla="*/ 0 h 667"/>
                <a:gd name="T4" fmla="*/ 133 w 1093"/>
                <a:gd name="T5" fmla="*/ 333 h 667"/>
                <a:gd name="T6" fmla="*/ 0 w 1093"/>
                <a:gd name="T7" fmla="*/ 666 h 667"/>
                <a:gd name="T8" fmla="*/ 959 w 1093"/>
                <a:gd name="T9" fmla="*/ 666 h 667"/>
                <a:gd name="T10" fmla="*/ 1092 w 1093"/>
                <a:gd name="T11" fmla="*/ 333 h 667"/>
                <a:gd name="T12" fmla="*/ 959 w 1093"/>
                <a:gd name="T13" fmla="*/ 0 h 6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93"/>
                <a:gd name="T22" fmla="*/ 0 h 667"/>
                <a:gd name="T23" fmla="*/ 1093 w 1093"/>
                <a:gd name="T24" fmla="*/ 667 h 66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93" h="667">
                  <a:moveTo>
                    <a:pt x="959" y="0"/>
                  </a:moveTo>
                  <a:lnTo>
                    <a:pt x="0" y="0"/>
                  </a:lnTo>
                  <a:lnTo>
                    <a:pt x="133" y="333"/>
                  </a:lnTo>
                  <a:lnTo>
                    <a:pt x="0" y="666"/>
                  </a:lnTo>
                  <a:lnTo>
                    <a:pt x="959" y="666"/>
                  </a:lnTo>
                  <a:lnTo>
                    <a:pt x="1092" y="333"/>
                  </a:lnTo>
                  <a:lnTo>
                    <a:pt x="959" y="0"/>
                  </a:lnTo>
                </a:path>
              </a:pathLst>
            </a:custGeom>
            <a:solidFill>
              <a:srgbClr val="4E9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2AAB778C-CBC2-3D4A-B524-049BEC7F5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4917" y="1032"/>
              <a:ext cx="5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dirty="0">
                  <a:latin typeface="Arial" charset="0"/>
                </a:rPr>
                <a:t>Control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35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2BEEEE-5C70-384F-9B45-C28F6B5B47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4DFA6A-4129-1A45-B624-4A6376C18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Address challenges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40CC0EA-3355-A248-A276-093A359B3E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6" y="153192"/>
            <a:ext cx="652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Share challenges; What did the team do to address the challenges?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988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5" y="153192"/>
            <a:ext cx="749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What did the team learn? Reflect on what you will do differently in the future.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045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345A-FD95-F64F-8817-96A880C4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841" y="1200151"/>
            <a:ext cx="2949178" cy="593481"/>
          </a:xfrm>
        </p:spPr>
        <p:txBody>
          <a:bodyPr>
            <a:normAutofit/>
          </a:bodyPr>
          <a:lstStyle/>
          <a:p>
            <a:r>
              <a:rPr lang="en-US" sz="3600" dirty="0"/>
              <a:t>Action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638D1B-0D18-354D-9211-F05060660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798" y="1987648"/>
            <a:ext cx="7520628" cy="36999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F01F00-E965-C842-927A-88A89CD3A236}"/>
              </a:ext>
            </a:extLst>
          </p:cNvPr>
          <p:cNvSpPr txBox="1"/>
          <p:nvPr/>
        </p:nvSpPr>
        <p:spPr>
          <a:xfrm>
            <a:off x="3534407" y="5687637"/>
            <a:ext cx="4701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Action Plan – Share your action plan, if you have</a:t>
            </a:r>
          </a:p>
          <a:p>
            <a:r>
              <a:rPr lang="en-US" dirty="0">
                <a:solidFill>
                  <a:schemeClr val="accent2"/>
                </a:solidFill>
              </a:rPr>
              <a:t> any additional actions to complete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45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517A9-DDFF-1C4C-955D-C955B65E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Session #3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400DA-93E4-C54B-9C98-DC805BF5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84338"/>
            <a:ext cx="8229600" cy="4232368"/>
          </a:xfrm>
        </p:spPr>
        <p:txBody>
          <a:bodyPr/>
          <a:lstStyle/>
          <a:p>
            <a:r>
              <a:rPr lang="en-US" dirty="0"/>
              <a:t>Focus of Your Presentation – New Deliverables</a:t>
            </a:r>
          </a:p>
          <a:p>
            <a:pPr lvl="1"/>
            <a:r>
              <a:rPr lang="en-US" sz="1600" dirty="0">
                <a:solidFill>
                  <a:schemeClr val="accent2"/>
                </a:solidFill>
              </a:rPr>
              <a:t>Make It a Story; Connect every tool to your project</a:t>
            </a:r>
          </a:p>
          <a:p>
            <a:pPr lvl="1"/>
            <a:r>
              <a:rPr lang="en-US" sz="1600" b="1" dirty="0"/>
              <a:t>Summary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2"/>
                </a:solidFill>
              </a:rPr>
              <a:t>(Slide #6) – Sum up your </a:t>
            </a:r>
            <a:r>
              <a:rPr lang="en-US" sz="1600" u="sng" dirty="0">
                <a:solidFill>
                  <a:schemeClr val="accent2"/>
                </a:solidFill>
              </a:rPr>
              <a:t>intervention</a:t>
            </a:r>
            <a:r>
              <a:rPr lang="en-US" sz="1600" dirty="0">
                <a:solidFill>
                  <a:schemeClr val="accent2"/>
                </a:solidFill>
              </a:rPr>
              <a:t> as a process change – add sub-bullets to give the highlights of your new process</a:t>
            </a:r>
          </a:p>
          <a:p>
            <a:pPr lvl="1"/>
            <a:r>
              <a:rPr lang="en-US" sz="1600" b="1" dirty="0"/>
              <a:t>5S </a:t>
            </a:r>
            <a:r>
              <a:rPr lang="en-US" sz="1600" dirty="0">
                <a:solidFill>
                  <a:schemeClr val="accent2"/>
                </a:solidFill>
              </a:rPr>
              <a:t>(Slide # 17 &amp; 18)</a:t>
            </a:r>
          </a:p>
          <a:p>
            <a:pPr lvl="1"/>
            <a:r>
              <a:rPr lang="en-US" sz="1600" b="1" dirty="0"/>
              <a:t>Visual Management </a:t>
            </a:r>
            <a:r>
              <a:rPr lang="en-US" sz="1600" dirty="0">
                <a:solidFill>
                  <a:schemeClr val="accent2"/>
                </a:solidFill>
              </a:rPr>
              <a:t>(Slide # 19)</a:t>
            </a:r>
            <a:endParaRPr lang="en-US" sz="1600" b="1" dirty="0"/>
          </a:p>
          <a:p>
            <a:pPr lvl="1"/>
            <a:r>
              <a:rPr lang="en-US" sz="1600" b="1" dirty="0"/>
              <a:t>2 Tests of Change (PDSA) </a:t>
            </a:r>
            <a:r>
              <a:rPr lang="en-US" sz="1600" dirty="0">
                <a:solidFill>
                  <a:schemeClr val="accent2"/>
                </a:solidFill>
              </a:rPr>
              <a:t>(Slide #20 &amp; 21)</a:t>
            </a:r>
          </a:p>
          <a:p>
            <a:pPr lvl="1"/>
            <a:r>
              <a:rPr lang="en-US" sz="1600" b="1" dirty="0"/>
              <a:t>Intervention/Change</a:t>
            </a:r>
            <a:r>
              <a:rPr lang="en-US" sz="1600" dirty="0">
                <a:solidFill>
                  <a:schemeClr val="accent2"/>
                </a:solidFill>
              </a:rPr>
              <a:t> (Slide # 22) – This is the </a:t>
            </a:r>
            <a:r>
              <a:rPr lang="en-US" sz="1600" u="sng" dirty="0">
                <a:solidFill>
                  <a:schemeClr val="accent2"/>
                </a:solidFill>
              </a:rPr>
              <a:t>most important deliverable of your project </a:t>
            </a:r>
            <a:r>
              <a:rPr lang="en-US" sz="1600" dirty="0">
                <a:solidFill>
                  <a:schemeClr val="accent2"/>
                </a:solidFill>
              </a:rPr>
              <a:t>– clearly describe and show in your process map the </a:t>
            </a:r>
            <a:r>
              <a:rPr lang="en-US" sz="1600" u="sng" dirty="0">
                <a:solidFill>
                  <a:schemeClr val="accent2"/>
                </a:solidFill>
              </a:rPr>
              <a:t>new process</a:t>
            </a:r>
          </a:p>
          <a:p>
            <a:pPr lvl="1"/>
            <a:r>
              <a:rPr lang="en-US" sz="1600" dirty="0"/>
              <a:t>Show old process </a:t>
            </a:r>
            <a:r>
              <a:rPr lang="en-US" sz="1600" dirty="0">
                <a:solidFill>
                  <a:schemeClr val="accent2"/>
                </a:solidFill>
              </a:rPr>
              <a:t>– (Slide # 23) – Show the old process so we can see &amp; compare the improvement in the new process</a:t>
            </a:r>
          </a:p>
          <a:p>
            <a:pPr lvl="1"/>
            <a:r>
              <a:rPr lang="en-US" sz="1600" b="1" dirty="0"/>
              <a:t>Standard Work </a:t>
            </a:r>
            <a:r>
              <a:rPr lang="en-US" sz="1600" dirty="0">
                <a:solidFill>
                  <a:schemeClr val="accent2"/>
                </a:solidFill>
              </a:rPr>
              <a:t>(Slide # 24) – A nice “package” (= SOP) of your intervention</a:t>
            </a:r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6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Selected/Information /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Photo here if 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9CABE-7E4F-804D-9176-70A926813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Brief description of the facility - # of patients on ART, etc.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517A9-DDFF-1C4C-955D-C955B65E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Session #3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400DA-93E4-C54B-9C98-DC805BF5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84338"/>
            <a:ext cx="8229600" cy="4232368"/>
          </a:xfrm>
        </p:spPr>
        <p:txBody>
          <a:bodyPr/>
          <a:lstStyle/>
          <a:p>
            <a:r>
              <a:rPr lang="en-US" dirty="0"/>
              <a:t>Update Previous Items (See Deliverables)</a:t>
            </a:r>
          </a:p>
          <a:p>
            <a:pPr lvl="1"/>
            <a:r>
              <a:rPr lang="en-US" sz="1600" dirty="0"/>
              <a:t>Elevator Speech – </a:t>
            </a:r>
            <a:r>
              <a:rPr lang="en-US" sz="1600" dirty="0">
                <a:solidFill>
                  <a:schemeClr val="accent2"/>
                </a:solidFill>
              </a:rPr>
              <a:t>(Slide #7) – Note additional instructions</a:t>
            </a:r>
          </a:p>
          <a:p>
            <a:pPr lvl="1"/>
            <a:r>
              <a:rPr lang="en-US" sz="1600" dirty="0"/>
              <a:t>Problem Statement </a:t>
            </a:r>
            <a:r>
              <a:rPr lang="en-US" sz="1600" dirty="0">
                <a:solidFill>
                  <a:schemeClr val="accent2"/>
                </a:solidFill>
              </a:rPr>
              <a:t>(Slide #10) – Why did you start? Provide a short, clear statement of the problem (use 15 words or less if possible)</a:t>
            </a:r>
          </a:p>
          <a:p>
            <a:pPr lvl="1"/>
            <a:r>
              <a:rPr lang="en-US" sz="1600" dirty="0"/>
              <a:t>Voice of Customer </a:t>
            </a:r>
            <a:r>
              <a:rPr lang="en-US" sz="1600" dirty="0">
                <a:solidFill>
                  <a:schemeClr val="accent2"/>
                </a:solidFill>
              </a:rPr>
              <a:t>(Slide # 11) – See bolded question – please respond</a:t>
            </a:r>
          </a:p>
          <a:p>
            <a:pPr lvl="1"/>
            <a:r>
              <a:rPr lang="en-US" sz="1600" dirty="0"/>
              <a:t>Lessons Learned </a:t>
            </a:r>
            <a:r>
              <a:rPr lang="en-US" sz="1600" dirty="0">
                <a:solidFill>
                  <a:schemeClr val="accent2"/>
                </a:solidFill>
              </a:rPr>
              <a:t>(Slide # 27) – One of the most important slides</a:t>
            </a:r>
            <a:endParaRPr lang="en-US" sz="1600" dirty="0"/>
          </a:p>
          <a:p>
            <a:pPr lvl="1"/>
            <a:endParaRPr lang="en-US" sz="1600" dirty="0">
              <a:solidFill>
                <a:schemeClr val="accent2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01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2226469"/>
            <a:ext cx="7886700" cy="34434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100" dirty="0"/>
          </a:p>
          <a:p>
            <a:pPr marL="133350" lvl="1" indent="-133350"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dirty="0"/>
              <a:t> Update Project Outline, if necessary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1 5S Exercise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1 Visual Management Application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2 or more Tests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Select and Implement Change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Modify Solution(s) where necessary by additional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Data Display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Create Future State Map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Create Standard Work Instructions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2400" dirty="0"/>
              <a:t> Presentation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152649" y="1232893"/>
            <a:ext cx="5510894" cy="716063"/>
          </a:xfrm>
          <a:prstGeom prst="homePlate">
            <a:avLst>
              <a:gd name="adj" fmla="val 164257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wrap="square" lIns="69056" tIns="34529" rIns="69056" bIns="34529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100" i="1" dirty="0"/>
              <a:t>Session 2 Deliverables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100" i="1" dirty="0">
                <a:solidFill>
                  <a:schemeClr val="bg1"/>
                </a:solidFill>
              </a:rPr>
              <a:t>Improve</a:t>
            </a:r>
          </a:p>
        </p:txBody>
      </p:sp>
      <p:sp>
        <p:nvSpPr>
          <p:cNvPr id="5" name="Vertical Scroll 4">
            <a:extLst>
              <a:ext uri="{FF2B5EF4-FFF2-40B4-BE49-F238E27FC236}">
                <a16:creationId xmlns:a16="http://schemas.microsoft.com/office/drawing/2014/main" id="{C1A43501-5C86-7044-902B-D6DC1AC98925}"/>
              </a:ext>
            </a:extLst>
          </p:cNvPr>
          <p:cNvSpPr/>
          <p:nvPr/>
        </p:nvSpPr>
        <p:spPr>
          <a:xfrm>
            <a:off x="8884337" y="1188121"/>
            <a:ext cx="1060847" cy="958453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0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Display which one of the two tools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Our Project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880" y="216694"/>
            <a:ext cx="7886700" cy="754856"/>
          </a:xfrm>
        </p:spPr>
        <p:txBody>
          <a:bodyPr/>
          <a:lstStyle/>
          <a:p>
            <a:r>
              <a:rPr lang="en-US" dirty="0"/>
              <a:t>Project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801587" y="1167493"/>
          <a:ext cx="8572499" cy="46454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72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</a:t>
                      </a:r>
                      <a:r>
                        <a:rPr lang="en-US" sz="1600" baseline="0" dirty="0"/>
                        <a:t> are we trying to accomplish?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How will we know if a change is an improvement?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 change will we make that will result in an improvement?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Overarching Goal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AIM Statement </a:t>
                      </a:r>
                    </a:p>
                    <a:p>
                      <a:endParaRPr lang="en-US" sz="1800" dirty="0"/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Improve (increase, decrease) _______ (metric) from _____ to ____ by ________ (date).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r>
                        <a:rPr lang="en-US" sz="1800" dirty="0"/>
                        <a:t>Metric: (specify numerator and denominator)</a:t>
                      </a:r>
                    </a:p>
                    <a:p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/>
                        <a:t>Intervention</a:t>
                      </a:r>
                    </a:p>
                    <a:p>
                      <a:pPr algn="ctr"/>
                      <a:endParaRPr lang="en-US" sz="1800" baseline="0" dirty="0"/>
                    </a:p>
                    <a:p>
                      <a:pPr algn="ctr"/>
                      <a:r>
                        <a:rPr lang="en-US" sz="1800" baseline="0" dirty="0">
                          <a:solidFill>
                            <a:schemeClr val="accent2"/>
                          </a:solidFill>
                        </a:rPr>
                        <a:t>(Describe the key elements of your new process/intervention)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8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910" y="857250"/>
            <a:ext cx="2573174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Elevator Speech</a:t>
            </a:r>
          </a:p>
        </p:txBody>
      </p:sp>
      <p:sp>
        <p:nvSpPr>
          <p:cNvPr id="6" name="Rectangle 5"/>
          <p:cNvSpPr/>
          <p:nvPr/>
        </p:nvSpPr>
        <p:spPr>
          <a:xfrm>
            <a:off x="4537084" y="367393"/>
            <a:ext cx="54183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7475" algn="l"/>
              </a:tabLst>
            </a:pPr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This project is about _________________________________________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As a result of these efforts,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(What will your project actually accomplish)</a:t>
            </a:r>
          </a:p>
          <a:p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It’s important because we are concerned about</a:t>
            </a:r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: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___(Big Picture Here)_________________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 </a:t>
            </a:r>
          </a:p>
          <a:p>
            <a:pPr marL="171450"/>
            <a:r>
              <a:rPr lang="en-US" sz="2000" b="1" dirty="0">
                <a:latin typeface="Times New Roman" charset="0"/>
                <a:ea typeface="Times New Roman" charset="0"/>
              </a:rPr>
              <a:t>  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Success will be measured by showing improvement in: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342900"/>
            <a:r>
              <a:rPr lang="en-US" sz="2000" b="1" dirty="0"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What we need from you –</a:t>
            </a:r>
          </a:p>
          <a:p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___(Describe to whom you are presenting the “ask”) What do you need from this person? Or organization?___________________________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0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map. Use any format that you have learned - chart, swim lanes, photo of sticky notes on paper. Highlight the area/s for improvement)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07252" y="1740386"/>
          <a:ext cx="8777496" cy="3683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9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Process Step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What Happens?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Who is responsible?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Duration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Forms/logs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Opportunity for Improvement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Mapping</a:t>
            </a:r>
            <a:br>
              <a:rPr lang="en-US" dirty="0"/>
            </a:br>
            <a:r>
              <a:rPr lang="en-US" sz="3600" dirty="0"/>
              <a:t>The First Step Towards Improvement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587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1151</Words>
  <Application>Microsoft Office PowerPoint</Application>
  <PresentationFormat>Widescreen</PresentationFormat>
  <Paragraphs>374</Paragraphs>
  <Slides>31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ＭＳ Ｐゴシック</vt:lpstr>
      <vt:lpstr>Arial</vt:lpstr>
      <vt:lpstr>Arial Black</vt:lpstr>
      <vt:lpstr>Calibri</vt:lpstr>
      <vt:lpstr>Calibri Light</vt:lpstr>
      <vt:lpstr>Cambria</vt:lpstr>
      <vt:lpstr>ＭＳ 明朝</vt:lpstr>
      <vt:lpstr>Times New Roman</vt:lpstr>
      <vt:lpstr>Wingdings</vt:lpstr>
      <vt:lpstr>Office Theme</vt:lpstr>
      <vt:lpstr>Site (e.g., LARC Embakasi) </vt:lpstr>
      <vt:lpstr>Country Team</vt:lpstr>
      <vt:lpstr>Facility Selected/Information / Background</vt:lpstr>
      <vt:lpstr>Stakeholder Analysis</vt:lpstr>
      <vt:lpstr>The Story of Our Project</vt:lpstr>
      <vt:lpstr>Project Summary</vt:lpstr>
      <vt:lpstr>Elevator Speech</vt:lpstr>
      <vt:lpstr>Process Mapping The First Step Towards Improvement (Show your process map. Use any format that you have learned - chart, swim lanes, photo of sticky notes on paper. Highlight the area/s for improvement)</vt:lpstr>
      <vt:lpstr>Process Mapping The First Step Towards Improvement (Show your process table. Provide sufficient detail of the entire process. Highlight the area/s for improvement.)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</vt:lpstr>
      <vt:lpstr>Lessons Learned</vt:lpstr>
      <vt:lpstr>Action Plan</vt:lpstr>
      <vt:lpstr>Learning Session #3 Presentation</vt:lpstr>
      <vt:lpstr>Learning Session #3 Presentation</vt:lpstr>
      <vt:lpstr> 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(e.g., LARC Embakasi)</dc:title>
  <dc:creator>Yao, Katy (CDC/CGH/DGHT)</dc:creator>
  <cp:lastModifiedBy>Yao, Katy (CDC/CGH/DGHT)</cp:lastModifiedBy>
  <cp:revision>5</cp:revision>
  <dcterms:created xsi:type="dcterms:W3CDTF">2019-03-05T14:09:11Z</dcterms:created>
  <dcterms:modified xsi:type="dcterms:W3CDTF">2019-03-06T13:30:22Z</dcterms:modified>
</cp:coreProperties>
</file>